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4" r:id="rId4"/>
    <p:sldId id="301" r:id="rId5"/>
    <p:sldId id="279" r:id="rId6"/>
    <p:sldId id="275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302" r:id="rId15"/>
    <p:sldId id="286" r:id="rId16"/>
    <p:sldId id="287" r:id="rId17"/>
    <p:sldId id="288" r:id="rId18"/>
    <p:sldId id="289" r:id="rId19"/>
    <p:sldId id="299" r:id="rId20"/>
    <p:sldId id="300" r:id="rId21"/>
    <p:sldId id="290" r:id="rId22"/>
    <p:sldId id="291" r:id="rId23"/>
    <p:sldId id="292" r:id="rId24"/>
    <p:sldId id="293" r:id="rId25"/>
    <p:sldId id="304" r:id="rId26"/>
    <p:sldId id="310" r:id="rId27"/>
    <p:sldId id="311" r:id="rId28"/>
    <p:sldId id="312" r:id="rId29"/>
    <p:sldId id="313" r:id="rId30"/>
    <p:sldId id="309" r:id="rId31"/>
    <p:sldId id="276" r:id="rId32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3833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464593" y="685800"/>
            <a:ext cx="1928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32226" y="11743266"/>
            <a:ext cx="2950633" cy="365125"/>
          </a:xfrm>
        </p:spPr>
        <p:txBody>
          <a:bodyPr/>
          <a:lstStyle>
            <a:lvl1pPr>
              <a:defRPr>
                <a:latin typeface="돋움"/>
                <a:ea typeface="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가로 글상자 6"/>
          <p:cNvSpPr txBox="1"/>
          <p:nvPr userDrawn="1"/>
        </p:nvSpPr>
        <p:spPr>
          <a:xfrm>
            <a:off x="1875896" y="1557238"/>
            <a:ext cx="3106208" cy="92341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코드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  <a:p>
            <a:pPr lvl="0" algn="ctr">
              <a:defRPr/>
            </a:pPr>
            <a:r>
              <a:rPr lang="ko-KR" altLang="en-US" sz="15000">
                <a:solidFill>
                  <a:srgbClr val="f2f2f2"/>
                </a:solidFill>
                <a:latin typeface="돋움"/>
                <a:ea typeface="돋움"/>
              </a:rPr>
              <a:t>장인</a:t>
            </a:r>
            <a:endParaRPr lang="ko-KR" altLang="en-US" sz="15000">
              <a:solidFill>
                <a:srgbClr val="f2f2f2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suredividend.com/dividend-aristocrats-list/" TargetMode="External"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theautomatic.net/yahoo_fin-documentation/#get_dividends" TargetMode="External"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anaconda.com/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4156795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61500" y="4489080"/>
            <a:ext cx="5734999" cy="28555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데이터로 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투자하라</a:t>
            </a:r>
            <a:endParaRPr xmlns:mc="http://schemas.openxmlformats.org/markup-compatibility/2006" xmlns:hp="http://schemas.haansoft.com/office/presentation/8.0" kumimoji="0" lang="ko-KR" altLang="en-US" sz="7000" b="1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61500" y="991872"/>
            <a:ext cx="5734999" cy="246894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카더라 투자와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헤어질 결심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하셨나요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  <a:solidFill>
                  <a:srgbClr val="800080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-300" normalizeH="0" baseline="0" mc:Ignorable="hp" hp:hslEmbossed="0">
              <a:solidFill>
                <a:srgbClr val="80008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94271" y="7890966"/>
            <a:ext cx="6269458" cy="246609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파이썬 데이터 분석을 통한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미국 배당성장주 투자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</a:rPr>
              <a:t>실전 가이드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-300" normalizeH="0" baseline="0" mc:Ignorable="hp" hp:hslEmbossed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31469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커널을 만들겠습니다.​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우측 상단에서 'New -&gt; Python3"를 클릭합니다.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파이썬 커널이 만들어졌습니다.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“Untitled”를 클릭하고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이름을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바꿔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줍니다.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“DividendYieldInvestmentTest”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개발 환경 설정이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143251"/>
            <a:ext cx="5772150" cy="2510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78" y="5161447"/>
            <a:ext cx="5777324" cy="2936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312" y="8932289"/>
            <a:ext cx="6020095" cy="201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419704136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다음은 미국 배당 귀족주 리스트를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미국 배당귀족주 전체 리스트는 아래 페이지에서 다운로드 가능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이메일 주소만 입력하면 엑셀 파일을 무료로 받을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  <a:hlinkClick r:id="rId2"/>
              </a:rPr>
              <a:t>https://www.suredividend.com/dividend-aristocrats-list/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현재 배당귀족주는 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65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티커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회사명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섹터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가격 등 기본 정보가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번째 시트에는 퍼포먼스 정보도 제공됩니다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2.2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345" y="3457373"/>
            <a:ext cx="6125308" cy="3199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02" y="7313126"/>
            <a:ext cx="6095395" cy="3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314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파이썬으로 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사용하기 위해서 모듈을 설치합니다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필요한 모듈은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가지입니다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주피터 노트북에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yfinance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다시 아래와 같이 입력하고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“shift + enter”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  <a:cs typeface="+mn-cs"/>
              </a:rPr>
              <a:t>%pip install yahoo_fin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2.3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038" y="3187601"/>
            <a:ext cx="5642900" cy="184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" y="6201833"/>
            <a:ext cx="5714617" cy="2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74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야후 파이낸스 모듈 설치가 끝났습니다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쥬피터 노트북에 데이터 분석에 필요한 모듈을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import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yfinance as yf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yahoo_fin import stock_info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datetime import datetime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from dateutil.relativedelta import relativedelta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귀족주 중에서 월배당으로 유명한 리얼티 인컴을 분석해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‘O’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TICKER = 'O'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DIV_PERIODS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변수를 만들고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입력합니다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배당 정보를 분석하겠습니다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DIV_PERIODS = 7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711" y="3254655"/>
            <a:ext cx="5832035" cy="156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58" y="5737993"/>
            <a:ext cx="5556250" cy="203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950" y="10210031"/>
            <a:ext cx="5904307" cy="1083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2833" y="6630458"/>
            <a:ext cx="5789083" cy="33866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199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이제 야후 파이낸스로 과거 배당금 정보를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아래 페이지에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설명이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cs typeface="+mn-cs"/>
                <a:hlinkClick r:id="rId2"/>
              </a:rPr>
              <a:t>http://theautomatic.net/yahoo_fin-documentation/#get_dividends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는 주식에 해당하는 코드입니다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리얼티인컴은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“O”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와 end_date은 배당 정보를 가져올 기간의 시작과 끝입니다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542" y="3057224"/>
            <a:ext cx="6201069" cy="4696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71373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오늘 날자를 입력하면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datetime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now()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이용하면 현재 년월일시를 가져 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우리는 년월일만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strftime()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오늘 날자를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end_date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end_date = datetime.now().strftime("%Y-%m-%d")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print("end date: " 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을 찾아야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relativedelta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datetime.now() - relativedelta(years=7)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158" y="2458634"/>
            <a:ext cx="6121408" cy="18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30" y="5478219"/>
            <a:ext cx="5764580" cy="1235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295" y="8032127"/>
            <a:ext cx="6199576" cy="1377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666" y="10353520"/>
            <a:ext cx="6180666" cy="12322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84311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결과를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start_date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변수에 저장하겠습니다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start_date = (datetime.now()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- relativedelta(years=DIV_PERIODS)).strftime("%Y-%m-%d")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print("start date: ", start_date)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stock_info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함수에 전달할 파라미터가 준비되었습니다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 = stock_info.get_dividends(TICKER, start_date=start_date, end_date=end_date)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 인컴의 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배당 정보를 데이터프레임으로 가져 왔습니다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ticker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는 이미 알고 있으니 제거하겠습니다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drop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dividends.drop(['ticker'], axis=1, inplace=True)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332" y="2434565"/>
            <a:ext cx="6000750" cy="102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230" y="4943034"/>
            <a:ext cx="6072562" cy="2189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729" y="8729080"/>
            <a:ext cx="6069541" cy="27295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72548497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 정보를 차트로 그려서 확인해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차트를 그리려면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matplotlib.pyplot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모듈이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import matplotlib.pyplot as plt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plot()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배당금이 꾸준하게 증가했다는 사실을 눈으로 쉽게 확인할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데이터를 시각화하면 직관적으로 이해할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차트 종류도 쉽게 바꿀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바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dividends.plot(kind='bar')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333" y="2973579"/>
            <a:ext cx="5884334" cy="3122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125" y="8464660"/>
            <a:ext cx="6006041" cy="32881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136912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구하기 위해서는 배당일에 해당하는 주가 정보도 필요합니다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주가 정보는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yfinance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모듈의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download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방법은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get_dividends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와 동일합니다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stock_data = yf.download(TICKER, start_date, end_date)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배당률을 계산하려면 배당일에 해당하는 데이터만 있으면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그리고 종가를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열 이름은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loc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사용하면 원하는 데이터를 가져올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df_close_price = stock_data.loc[dividends.index]['Close']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배당일에 해당하는 종가 데이터입니다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데이터프레임에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‘close’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라는 열 이름으로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dividends['close'] = df_close_price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5" y="2793755"/>
            <a:ext cx="6180666" cy="2132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021" y="6532530"/>
            <a:ext cx="5931958" cy="20505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324" y="10035831"/>
            <a:ext cx="5897351" cy="1824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773828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배당금과 주가 정보가 있으니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동안의 배당률 이력을 계산해 볼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배당률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년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)/(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주가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*100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 전에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년에 배당을 몇 번 주는지 계산해야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div_freq = round(len(dividends.index)/DIV_PERIODS)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리얼티인컴은 월배당이니까 배당주기가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계산해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round(dividends['dividend']*div_freq / dividends['close'] * 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배당률을 소수점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자리에서 자르겠습니다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round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div_yield = round(div_yield,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60960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6" y="2618739"/>
            <a:ext cx="6002135" cy="148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876" y="5969000"/>
            <a:ext cx="5886246" cy="1752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125" y="8725255"/>
            <a:ext cx="5873750" cy="1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248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858000" cy="1961666"/>
          </a:xfrm>
          <a:prstGeom prst="rect">
            <a:avLst/>
          </a:prstGeom>
          <a:solidFill>
            <a:srgbClr val="03abc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63525" y="565961"/>
            <a:ext cx="1023340" cy="5751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854184" y="3125288"/>
            <a:ext cx="5149631" cy="6671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 가치 투자 전략이란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파이썬 주가 데이터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개발 환경 구축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배당귀족주 리스트 다운로드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야후 파이낸스 모듈 설치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수집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901200" lvl="1" indent="-44400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데이처 분석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444000" lvl="0" indent="-444000" algn="l">
              <a:lnSpc>
                <a:spcPct val="150000"/>
              </a:lnSpc>
              <a:buAutoNum type="arabicPeriod"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362585" y="7698137"/>
            <a:ext cx="2869429" cy="4533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300" normalizeH="0" baseline="0" mc:Ignorable="hp" hp:hslEmbossed="0">
              <a:solidFill>
                <a:srgbClr val="40404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6703346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정보도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dividends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데이터프레임에 추가하겠습니다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 = div_yield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dividends['div yield'].plot()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최종적으로 필요한 데이터는 역사적인 배당률의 고점과 저점을 확인하면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min, max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함수를 사용합니다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div_min = min(dividends['div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div_max = max(dividends['div yield'])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66" y="1766714"/>
            <a:ext cx="6445250" cy="2462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5" y="5734709"/>
            <a:ext cx="5879040" cy="357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" y="10872744"/>
            <a:ext cx="5590419" cy="11644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49150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현재 배당률을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stock_data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의 제일 마지막 열의 종가를 가져 오겠습니다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current_price = stock_data.iloc[-1]['Close']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그리고 제일 마지막 배당금 액수도 확인합니다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last_dividend = dividends.iloc[-1]['dividend']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현재 배당률을 계산할 수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current_div_yield = round(last_dividend*div_freq/current_price*100, 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최고값은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배당률은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4.6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대략 중간 정도에 있는 것 같은데 퍼센티지로 환산해서 매수 점수라고 이름지어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def calculate_buy_score(cur_div, min_div, max_div):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    return round((cur_div - min_div) / (max_div - min_div) * 100)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함수를 만들어 보았습니다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실행해 볼까요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buy_score = calculate_buy_score(current_div_yield, div_min, div_max)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print(f'buy score = {buy_score}')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29" y="2025386"/>
            <a:ext cx="6096174" cy="153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909" y="4601918"/>
            <a:ext cx="5957224" cy="127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083" y="6840107"/>
            <a:ext cx="6000750" cy="110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853" y="10576058"/>
            <a:ext cx="6334003" cy="12845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처리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35889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매수 점수는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따라서 매수 의견은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중립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이라고 결정하겠습니다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시가 배당률을 지켜 보다가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5.61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가까워지면 분할 매수에 들어가고 배당을 받다가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3.33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근처로 떨어지면 분할 매도를 하면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배당률 최고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최저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현재 값을 차트로 그려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plt.plot(dividends['div yield'],  color='b', label = 'dividend history')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plt.axhline(y=div_min, color='y', linestyle='--', label='min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plt.axhline(y=div_max, color='r', linestyle='--', label='max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plt.axhline(y=current_div_yield, color='g', linestyle='--', label='current div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plt.title(f'{TICKER} dividend analysis')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plt.xlabel('year')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plt.ylabel('dividend yield')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plt.legend()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0000ff"/>
                </a:solidFill>
                <a:latin typeface="돋움"/>
                <a:ea typeface="돋움"/>
              </a:rPr>
              <a:t>plt.show()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0000ff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이렇게 시각화를 하니까 매수할지 매도할지 아니면 관망할지 투자 결정하기가 훨씬 쉽습니다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869" y="4927859"/>
            <a:ext cx="5083761" cy="3331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2.6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데이터 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538359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83114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3804584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674634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784610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데이터 분석 실전 응용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224536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04.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포트폴리오 운영 가이드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274305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234507" y="1107100"/>
            <a:ext cx="6388985" cy="63935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이 자료는 대한민국 저작권법의 보호를 받습니다. 작성된 모든 내용의 권리는 작성자에게 있으며, 작성자의 동의 없는 사용이 금지됩니다.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본 자료의 일부 혹은 전체 내용을 무단으로 복제/배포하거나 2차적 저작물로 재편집하는 경우, 5년 이하의 징역 또는 5천만원 이하의 벌금과 민사상 손해배상을 청구합니다.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30조(사적이용을 위한 복제)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공표된 저작물을 영리를 목적으로 하지 아니하고, 개인적으로 이용하거나 가정 및 이에 준하는 한정된 범위 안에서 이용하는 경우에는 그 이용자는 이를 복제할 수 있다. 다만, 공중의 사용에 제공하기 위하여 설치된 복사기기에 의한 복제는 그러지 아니하다.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저작권법 제 136조(벌칙)의 ① 다음 각 호의 어느 하나에 해당하는 자는 5년 이하의 징역 또는 5천만원 이하의 벌금에 처하거나 이를 병과할 수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지적재산권 및 이 법에 따라 보호되는 재산적 권리(제93조에 따른 권리는 제외한다)를 복제, 공연, 공중송신, 전시, 배포, 대여, 2차적 저작물 작성의 방법으로 침해한 자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※ 민법 제750조(불법행위의 내용)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체"/>
                <a:ea typeface="돋움체"/>
              </a:rPr>
              <a:t>고의 또는 과실로 인한 위법행위로 타인에게 손해를 가한 자는 그 손해를 배상할 책임이 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체"/>
              <a:ea typeface="돋움체"/>
            </a:endParaRPr>
          </a:p>
        </p:txBody>
      </p:sp>
    </p:spTree>
    <p:extLst>
      <p:ext uri="{BB962C8B-B14F-4D97-AF65-F5344CB8AC3E}">
        <p14:creationId xmlns:p14="http://schemas.microsoft.com/office/powerpoint/2010/main" val="16519000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6" y="1107093"/>
            <a:ext cx="6388985" cy="11340176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좋은 회사의 주식을 싸게 사서 비싸게 팔아라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~”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누구나 아는 주식 투자의 기본 원리입니다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그러나 실전에서는 대부분 실패합니다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왜 그럴까요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고르기가 어렵기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더군다나 직장인이 퇴근 후에 매크로를 공부하고 유망한 산업에서 미래에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등할 기업을 찾기란 짚더미에서 바늘 찾기입니다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싼 가격이 얼마이고 비싼 가격이 얼마인지 모르기 때문입니다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설사 유망한 기업을 찾았다고 해도 현재 가격이 싼 가격인지 비싼 가격인지 평가할 방법도 없습니다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하지만 실망하지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우리같은 평범한 직장인도 좋은 회사를 싸게 사서 비싸게 팔 수 있는 방법이 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바로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 가치 투자법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주식 시장의 원조라고 할 수 있는 미국에서는 이미 배당 가치 투자가 지수 투자보다 수익률이 높다는 것은 이미 증명되었습니다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파란 선은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Dividend Aristocrats,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한국말로 번역하면 배당 귀족주이고 빨간 선은 미국의 대표 지수인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수익률입니다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465" y="7733337"/>
            <a:ext cx="6439068" cy="42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29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234506" y="1107098"/>
            <a:ext cx="6388985" cy="10787722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배당귀족주란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25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이상 배당을 인상한 기업들이죠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과거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기준으로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S&amp;P 500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연평균 복리 수익률은 약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13%,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배당귀족주는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원금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억원을 투자해서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 동안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14%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복리 수익을 올리면 최종 평가금액이 얼마인가요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천만원입니다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만일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5%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예금 상품에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년간 묻어 두면 얼마가 될까요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610" y="3274738"/>
            <a:ext cx="5693377" cy="33438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" y="7816572"/>
            <a:ext cx="6168072" cy="37597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배당 가치 투자 전략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239904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234506" y="1107098"/>
            <a:ext cx="6388985" cy="3673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234506" y="1107097"/>
            <a:ext cx="6388985" cy="9139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물론 과거 수익률이 미래 수익률을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100%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보장하지는 않습니다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그렇게 될 확률이 높다는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여기서 핵심은 이런 겁니다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배당은 투자 수익과 밀접한 상관관계가 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이제 배당 가치 투자 전략에 대해서 설명해 보겠습니다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좋은 회사를 선정합니다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전문 용어로 블루칩 주식이라고 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배당금 인상 – 지난 12년간 최소 5배 증가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S&amp;P 품질 순위 – "A" 등급 이상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500만 주 발행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유동성 – 최소 80개 기관 투자자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연속 배당 - 최소 25년 연속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수입 – 지난 12년 중 7년 동안 개선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둘째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역사적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고점(주가 저점)일 때 매수한다.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171360" lvl="0" indent="-17136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배당수익률이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역사적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저점(주가 고점)일 때 매도한다.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배당수익률은 어떻게 계산하나요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171360" lvl="0" indent="-17136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배당수익률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 배당금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</a:rPr>
              <a:t>주가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따라서 배당수익률이 높으면 주가가 싼 거고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배당수익률이 낮으면 주가가 높은 상태입니다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66692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파이썬 주가 데이터 분석 개요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-300" normalizeH="0" baseline="0" mc:Ignorable="hp" hp:hslEmbossed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배당 가치 투자 전략이 좋은 건 알겠는데 실제로 어떻게 적용할 수 있을까요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구슬이 서말이라도 꿰어야 보배다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!”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아무리 좋은 전략이라도 써 먹을 수 없다면 말짱 도루묵입니다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하지만 걱정하지 마세요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파이썬 데이터 분석으로 배당 가치 투자 전략을 만들면 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전체적인 순서는 아래와 같습니다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첫째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좋은 회사를 선정한다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미국 배당 귀족주 리스트를 무료로 받아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둘쨰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배당수익률을 기준으로 매수 시점과 매매 시점을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야후 파이낸스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를 이용해서 주식 데이터를 불러 온다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과거 배당 이력을 계산하고 역사적 고점과 저점을 찾는다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현재 배당률을 기준으로 매수 점수를 산출한다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데이터를 시각화한다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매수 점수를 기준으로 투자 의견을 결정한다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9c3b00"/>
                </a:solidFill>
                <a:latin typeface="돋움"/>
                <a:ea typeface="돋움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9c3b00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222000" lvl="0" indent="-222000" algn="just">
              <a:lnSpc>
                <a:spcPct val="150000"/>
              </a:lnSpc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9872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윈도우 기반 개발 환경을 설정하겠습니다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파이썬 데이터 분석에는 쥬피터 노트북이 사용됩니다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반응형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UI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그림 그리기도 쉬워서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데이터 분석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시각화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에 좋습니다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먼저 아나콘다를 다운로드합니다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  <a:hlinkClick r:id="rId2"/>
              </a:rPr>
              <a:t>https://www.anaconda.com/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rgbClr val="404040"/>
                </a:solidFill>
                <a:latin typeface="돋움"/>
                <a:ea typeface="돋움"/>
              </a:rPr>
              <a:t>Setup 파일을 실행하고 옵션이 나오면 "Register Anaconda3 ~"만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rgbClr val="404040"/>
              </a:solidFill>
              <a:latin typeface="돋움"/>
              <a:ea typeface="돋움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돋움"/>
                <a:ea typeface="돋움"/>
                <a:cs typeface="+mn-cs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dk1"/>
              </a:solidFill>
              <a:latin typeface="돋움"/>
              <a:ea typeface="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939" y="3644375"/>
            <a:ext cx="6152058" cy="335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299" y="7640806"/>
            <a:ext cx="6107244" cy="3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740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설치가 끝나면 윈도우 시작 메뉴에 주피터 노트북이 있습니다.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주피터 노트북을 실행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우측 상단에 있는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New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Folder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를 클릭합니다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322" y="1707187"/>
            <a:ext cx="5923355" cy="2897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501" y="5366890"/>
            <a:ext cx="5937249" cy="337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9335284"/>
            <a:ext cx="6052146" cy="25765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32753640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234507" y="1107098"/>
            <a:ext cx="6388985" cy="10800819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그럼 "Untitled Folder"가 생기는데요, 체크합니다.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좌측 상단에 있는 Rename 메뉴를 클릭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하고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‘Workspace’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로 변경합니다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  <a:p>
            <a:pPr marL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  <a:solidFill>
                  <a:schemeClr val="dk1"/>
                </a:solidFill>
                <a:latin typeface="돋움"/>
                <a:ea typeface="돋움"/>
              </a:rPr>
              <a:t>Workspace 폴더를 클릭해서 들어갑니다.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100" normalizeH="0" baseline="0" mc:Ignorable="hp" hp:hslEmbossed="0">
              <a:solidFill>
                <a:schemeClr val="dk1"/>
              </a:solidFill>
              <a:latin typeface="돋움"/>
              <a:ea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713" y="1582463"/>
            <a:ext cx="6083923" cy="3426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759" y="5679797"/>
            <a:ext cx="5914481" cy="2906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656" y="9211990"/>
            <a:ext cx="5834398" cy="26834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858000" cy="829044"/>
          </a:xfrm>
          <a:prstGeom prst="rect">
            <a:avLst/>
          </a:prstGeom>
          <a:solidFill>
            <a:srgbClr val="f2dedd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127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2.1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돋움"/>
                <a:ea typeface="돋움"/>
                <a:cs typeface="마루 부리 Beta"/>
              </a:rPr>
              <a:t> 개발 환경 구축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돋움"/>
              <a:ea typeface="돋움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738471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1220</ep:Words>
  <ep:PresentationFormat>사용자 지정</ep:PresentationFormat>
  <ep:Paragraphs>745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2021-01-03T01:18:04.000</dcterms:created>
  <dc:creator>Yu Saebyeol</dc:creator>
  <cp:lastModifiedBy>shaws</cp:lastModifiedBy>
  <dcterms:modified xsi:type="dcterms:W3CDTF">2022-12-25T12:34:31.730</dcterms:modified>
  <cp:revision>154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